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8"/>
  </p:notesMasterIdLst>
  <p:handoutMasterIdLst>
    <p:handoutMasterId r:id="rId19"/>
  </p:handoutMasterIdLst>
  <p:sldIdLst>
    <p:sldId id="332" r:id="rId7"/>
    <p:sldId id="339" r:id="rId8"/>
    <p:sldId id="335" r:id="rId9"/>
    <p:sldId id="336" r:id="rId10"/>
    <p:sldId id="337" r:id="rId11"/>
    <p:sldId id="338" r:id="rId12"/>
    <p:sldId id="340" r:id="rId13"/>
    <p:sldId id="341" r:id="rId14"/>
    <p:sldId id="343" r:id="rId15"/>
    <p:sldId id="342" r:id="rId16"/>
    <p:sldId id="333"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8A98A-B8A3-324A-8F6F-D3B000DF9AC6}" v="1" dt="2025-02-04T09:16:10.26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6"/>
    <p:restoredTop sz="77338"/>
  </p:normalViewPr>
  <p:slideViewPr>
    <p:cSldViewPr snapToGrid="0">
      <p:cViewPr varScale="1">
        <p:scale>
          <a:sx n="78" d="100"/>
          <a:sy n="78" d="100"/>
        </p:scale>
        <p:origin x="2160" y="4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ael Horsman" userId="5be81512-8942-4d6a-b5de-b2d4487ce2f9" providerId="ADAL" clId="{9508A98A-B8A3-324A-8F6F-D3B000DF9AC6}"/>
    <pc:docChg chg="addSld modSld">
      <pc:chgData name="Rachael Horsman" userId="5be81512-8942-4d6a-b5de-b2d4487ce2f9" providerId="ADAL" clId="{9508A98A-B8A3-324A-8F6F-D3B000DF9AC6}" dt="2025-02-04T09:16:26.808" v="3" actId="20577"/>
      <pc:docMkLst>
        <pc:docMk/>
      </pc:docMkLst>
      <pc:sldChg chg="modSp mod">
        <pc:chgData name="Rachael Horsman" userId="5be81512-8942-4d6a-b5de-b2d4487ce2f9" providerId="ADAL" clId="{9508A98A-B8A3-324A-8F6F-D3B000DF9AC6}" dt="2025-02-04T09:16:26.808" v="3" actId="20577"/>
        <pc:sldMkLst>
          <pc:docMk/>
          <pc:sldMk cId="2171964345" sldId="341"/>
        </pc:sldMkLst>
        <pc:spChg chg="mod">
          <ac:chgData name="Rachael Horsman" userId="5be81512-8942-4d6a-b5de-b2d4487ce2f9" providerId="ADAL" clId="{9508A98A-B8A3-324A-8F6F-D3B000DF9AC6}" dt="2025-02-04T09:16:26.808" v="3" actId="20577"/>
          <ac:spMkLst>
            <pc:docMk/>
            <pc:sldMk cId="2171964345" sldId="341"/>
            <ac:spMk id="4" creationId="{B5BEEF0B-D5BE-9A4C-8FC5-0EF39591C273}"/>
          </ac:spMkLst>
        </pc:spChg>
      </pc:sldChg>
      <pc:sldChg chg="add">
        <pc:chgData name="Rachael Horsman" userId="5be81512-8942-4d6a-b5de-b2d4487ce2f9" providerId="ADAL" clId="{9508A98A-B8A3-324A-8F6F-D3B000DF9AC6}" dt="2025-02-04T09:16:10.258" v="0"/>
        <pc:sldMkLst>
          <pc:docMk/>
          <pc:sldMk cId="2475503996" sldId="3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2/4/25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2/4/25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485655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leaners will start to develop their first piece of code on the </a:t>
            </a:r>
            <a:r>
              <a:rPr lang="en-US" dirty="0" err="1"/>
              <a:t>micro:bit</a:t>
            </a:r>
            <a:r>
              <a:rPr lang="en-US" dirty="0"/>
              <a:t> to make a name badge. They will also learn how to transfer programs from the PC onto the </a:t>
            </a:r>
            <a:r>
              <a:rPr lang="en-US" dirty="0" err="1"/>
              <a:t>micro:bit</a:t>
            </a:r>
            <a:r>
              <a:rPr lang="en-US" dirty="0"/>
              <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11801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course allows leaners to start to develop their own computer systems. They will use a physical device to allow learners to actually see the result of their programming. At this stage you should just </a:t>
            </a:r>
            <a:r>
              <a:rPr lang="en-GB" baseline="0"/>
              <a:t>give a brief </a:t>
            </a:r>
            <a:r>
              <a:rPr lang="en-GB" baseline="0" dirty="0"/>
              <a:t>overview of some of the solutions that they will be developing throughout the course to start to generate some excitement over what they will be doing over the next few weeks. They should also be excited at the prospect of gaining a qualification. </a:t>
            </a:r>
            <a:endParaRPr lang="en-GB"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92828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should give learners an</a:t>
            </a:r>
            <a:r>
              <a:rPr lang="en-GB" baseline="0" dirty="0"/>
              <a:t> understanding of how they will be assessed throughout the course. You should stress the different categories that are available for the awards. </a:t>
            </a:r>
            <a:r>
              <a:rPr lang="en-GB" baseline="0"/>
              <a:t>Learners </a:t>
            </a:r>
            <a:r>
              <a:rPr lang="en-GB" baseline="0" dirty="0"/>
              <a:t>should understand that there are a lot of different categories – it isn’t just the most talented coders that will achieve awards. Learners should understand that as the ongoing projects are worth 20% of the overall mark then it is important that they complete all tasks to the best of their ability. The focus for the course is on practical activities – their understanding of the underlying theory will naturally develop as they complete the hands on tasks.</a:t>
            </a:r>
            <a:endParaRPr lang="en-GB"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9502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learners</a:t>
            </a:r>
            <a:r>
              <a:rPr lang="en-GB" baseline="0" dirty="0"/>
              <a:t> will achieve a certificate of completion which should make learners feel at ease. Go through the grading structure which is based on the final assessment but ensure that learners understand that all levels are worthwhile qualifications, not just the Higher level. It is important that Learners achieve what they are capable of and should feel proud of their achievements if they have done the best that they can.</a:t>
            </a:r>
            <a:endParaRPr lang="en-GB"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91219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purpose of the activity</a:t>
            </a:r>
            <a:r>
              <a:rPr lang="en-GB" baseline="0" dirty="0"/>
              <a:t> is to give learners their first opportunity to have a look at the </a:t>
            </a:r>
            <a:r>
              <a:rPr lang="en-GB" baseline="0" dirty="0" err="1"/>
              <a:t>micro:bit</a:t>
            </a:r>
            <a:r>
              <a:rPr lang="en-GB" baseline="0" dirty="0"/>
              <a:t>. Discuss what input and output devices are, using this slide, and then allow learners to independently look over the different components on the </a:t>
            </a:r>
            <a:r>
              <a:rPr lang="en-GB" baseline="0" dirty="0" err="1"/>
              <a:t>micro:bit</a:t>
            </a:r>
            <a:r>
              <a:rPr lang="en-GB" baseline="0" dirty="0"/>
              <a:t>. After 5 minutes ask learners what they have identified. The main output that many will identify will be the LED matrix i.e. the lights which make up the screen on the front of the device. The purpose of this is to display / output the data to the user. Some may identify that the USB socket acts as an output as it can be used to transfer data from the </a:t>
            </a:r>
            <a:r>
              <a:rPr lang="en-GB" baseline="0" dirty="0" err="1"/>
              <a:t>micro:bit</a:t>
            </a:r>
            <a:r>
              <a:rPr lang="en-GB" baseline="0" dirty="0"/>
              <a:t> to a computer. On the reverse of the </a:t>
            </a:r>
            <a:r>
              <a:rPr lang="en-GB" baseline="0" dirty="0" err="1"/>
              <a:t>micro:bit</a:t>
            </a:r>
            <a:r>
              <a:rPr lang="en-GB" baseline="0" dirty="0"/>
              <a:t> the Bluetooth antenna is labelled. This also allows data to be transferred from the </a:t>
            </a:r>
            <a:r>
              <a:rPr lang="en-GB" baseline="0" dirty="0" err="1"/>
              <a:t>miro:bit</a:t>
            </a:r>
            <a:r>
              <a:rPr lang="en-GB" baseline="0" dirty="0"/>
              <a:t> wirelessly. The main input devices which learners will identify will be Buttons A and B. The Bluetooth antenna and USB socket can also act as input devices. Highlight to learners the lines or wires that appear on the reverse of the </a:t>
            </a:r>
            <a:r>
              <a:rPr lang="en-GB" baseline="0" dirty="0" err="1"/>
              <a:t>micro:bit</a:t>
            </a:r>
            <a:r>
              <a:rPr lang="en-GB" baseline="0" dirty="0"/>
              <a:t>. These wires transmit the data between the different component parts. If there is time you could also highlight the compass and accelerometer. The compass will be used in a future lesson. The accelerometer allows gestures to be detected such as whether someone is shaking the </a:t>
            </a:r>
            <a:r>
              <a:rPr lang="en-GB" baseline="0" dirty="0" err="1"/>
              <a:t>micro:bit</a:t>
            </a:r>
            <a:r>
              <a:rPr lang="en-GB" baseline="0" dirty="0"/>
              <a:t>. This also acts as an input device.</a:t>
            </a:r>
            <a:endParaRPr lang="en-GB"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532604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initial introduction reminds learners of the concept of input and output devices. You could use questioning prior to showing the slide to see if any learners are able to recall the material covered in the last lesson.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420286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builds on the concept of input and output devices. Use the labels to highlight the different components on the </a:t>
            </a:r>
            <a:r>
              <a:rPr lang="en-US" dirty="0" err="1"/>
              <a:t>micro:bit</a:t>
            </a:r>
            <a:r>
              <a:rPr lang="en-US" dirty="0"/>
              <a:t>. The ARM processor acts as the brain of the computer. It processes all instructions from the other components on the device. The accelerometer and compass (magnetometer) are able to automatically detect things and use those readings to input data into the device – these are called sensors. Sensors will be used in future lessons. At this stage it is useful that learners understand that they can be used to generate automatic inputs.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94454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builds on the concept of input and output devices. Use the labels to highlight the different components on the </a:t>
            </a:r>
            <a:r>
              <a:rPr lang="en-US" dirty="0" err="1"/>
              <a:t>micro:bit</a:t>
            </a:r>
            <a:r>
              <a:rPr lang="en-US" dirty="0"/>
              <a:t>. The ARM processor acts as the brain of the computer. It processes all instructions from the other components on the device. The accelerometer and compass (magnetometer) are able to automatically detect things and use those readings to input data into the device – these are called sensors. Sensors will be used in future lessons. At this stage it is useful that learners understand that they can be used to generate automatic inputs. Image from: https://</a:t>
            </a:r>
            <a:r>
              <a:rPr lang="en-US" dirty="0" err="1"/>
              <a:t>microbit.org</a:t>
            </a:r>
            <a:r>
              <a:rPr lang="en-US" dirty="0"/>
              <a:t>/get-started/user-guide/overview/</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2944540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418556" y="1775933"/>
            <a:ext cx="4264272" cy="295077"/>
          </a:xfrm>
        </p:spPr>
        <p:txBody>
          <a:bodyPr/>
          <a:lstStyle/>
          <a:p>
            <a:r>
              <a:rPr lang="en-US" dirty="0">
                <a:latin typeface="Lato" panose="020F0502020204030203" pitchFamily="34" charset="0"/>
                <a:ea typeface="Lato" panose="020F0502020204030203" pitchFamily="34" charset="0"/>
                <a:cs typeface="Lato" panose="020F0502020204030203" pitchFamily="34" charset="0"/>
              </a:rPr>
              <a:t>Lesson 1</a:t>
            </a:r>
          </a:p>
        </p:txBody>
      </p:sp>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Course Introduction </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532856" y="5942920"/>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are going to create your own name badge using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the instructions to guide you through the task</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Once you have created your name badge attempt to complete the Stretch Tasks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Good luck!</a:t>
            </a:r>
          </a:p>
        </p:txBody>
      </p:sp>
    </p:spTree>
    <p:extLst>
      <p:ext uri="{BB962C8B-B14F-4D97-AF65-F5344CB8AC3E}">
        <p14:creationId xmlns:p14="http://schemas.microsoft.com/office/powerpoint/2010/main" val="1721703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Today You Will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Understand the structure of the course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Learn how to create your own name badge using a </a:t>
            </a:r>
            <a:r>
              <a:rPr lang="en-GB" b="1" dirty="0" err="1">
                <a:solidFill>
                  <a:srgbClr val="002060"/>
                </a:solidFill>
                <a:latin typeface="Lato" panose="020F0502020204030203" pitchFamily="34" charset="0"/>
                <a:ea typeface="Lato" panose="020F0502020204030203" pitchFamily="34" charset="0"/>
                <a:cs typeface="Lato" panose="020F0502020204030203" pitchFamily="34" charset="0"/>
              </a:rPr>
              <a:t>micro:bit</a:t>
            </a:r>
            <a:endParaRPr lang="en-GB"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Use the </a:t>
            </a:r>
            <a:r>
              <a:rPr lang="en-GB" dirty="0" err="1">
                <a:latin typeface="Lato" panose="020F0502020204030203" pitchFamily="34" charset="0"/>
                <a:ea typeface="Lato" panose="020F0502020204030203" pitchFamily="34" charset="0"/>
                <a:cs typeface="Lato" panose="020F0502020204030203" pitchFamily="34" charset="0"/>
              </a:rPr>
              <a:t>MakeCode</a:t>
            </a:r>
            <a:r>
              <a:rPr lang="en-GB" dirty="0">
                <a:latin typeface="Lato" panose="020F0502020204030203" pitchFamily="34" charset="0"/>
                <a:ea typeface="Lato" panose="020F0502020204030203" pitchFamily="34" charset="0"/>
                <a:cs typeface="Lato" panose="020F0502020204030203" pitchFamily="34" charset="0"/>
              </a:rPr>
              <a:t> website to write  a computer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program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Understand how to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download .hex</a:t>
            </a:r>
            <a:r>
              <a:rPr lang="en-GB" dirty="0">
                <a:latin typeface="Lato" panose="020F0502020204030203" pitchFamily="34" charset="0"/>
                <a:ea typeface="Lato" panose="020F0502020204030203" pitchFamily="34" charset="0"/>
                <a:cs typeface="Lato" panose="020F0502020204030203" pitchFamily="34" charset="0"/>
              </a:rPr>
              <a:t> files to your </a:t>
            </a:r>
            <a:r>
              <a:rPr lang="en-GB" dirty="0" err="1">
                <a:latin typeface="Lato" panose="020F0502020204030203" pitchFamily="34" charset="0"/>
                <a:ea typeface="Lato" panose="020F0502020204030203" pitchFamily="34" charset="0"/>
                <a:cs typeface="Lato" panose="020F0502020204030203" pitchFamily="34" charset="0"/>
              </a:rPr>
              <a:t>micro:bit</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91622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Course Overview</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Learn to write your own computer programs -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programming</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Develop a range of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physical computing</a:t>
            </a:r>
            <a:r>
              <a:rPr lang="en-GB" dirty="0">
                <a:latin typeface="Lato" panose="020F0502020204030203" pitchFamily="34" charset="0"/>
                <a:ea typeface="Lato" panose="020F0502020204030203" pitchFamily="34" charset="0"/>
                <a:cs typeface="Lato" panose="020F0502020204030203" pitchFamily="34" charset="0"/>
              </a:rPr>
              <a:t> solutions using a </a:t>
            </a:r>
            <a:r>
              <a:rPr lang="en-GB" b="1" dirty="0" err="1">
                <a:solidFill>
                  <a:srgbClr val="002060"/>
                </a:solidFill>
                <a:latin typeface="Lato" panose="020F0502020204030203" pitchFamily="34" charset="0"/>
                <a:ea typeface="Lato" panose="020F0502020204030203" pitchFamily="34" charset="0"/>
                <a:cs typeface="Lato" panose="020F0502020204030203" pitchFamily="34" charset="0"/>
              </a:rPr>
              <a:t>micro:bit</a:t>
            </a:r>
            <a:endParaRPr lang="en-GB"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Throughout the course you will develop a range of products including a temperature sensor, radio communication device, </a:t>
            </a:r>
            <a:r>
              <a:rPr lang="en-GB" dirty="0" err="1">
                <a:latin typeface="Lato" panose="020F0502020204030203" pitchFamily="34" charset="0"/>
                <a:ea typeface="Lato" panose="020F0502020204030203" pitchFamily="34" charset="0"/>
                <a:cs typeface="Lato" panose="020F0502020204030203" pitchFamily="34" charset="0"/>
              </a:rPr>
              <a:t>rock:paper:scissors</a:t>
            </a:r>
            <a:r>
              <a:rPr lang="en-GB" dirty="0">
                <a:latin typeface="Lato" panose="020F0502020204030203" pitchFamily="34" charset="0"/>
                <a:ea typeface="Lato" panose="020F0502020204030203" pitchFamily="34" charset="0"/>
                <a:cs typeface="Lato" panose="020F0502020204030203" pitchFamily="34" charset="0"/>
              </a:rPr>
              <a:t> game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Work towards achieving a qualification</a:t>
            </a:r>
          </a:p>
        </p:txBody>
      </p:sp>
    </p:spTree>
    <p:extLst>
      <p:ext uri="{BB962C8B-B14F-4D97-AF65-F5344CB8AC3E}">
        <p14:creationId xmlns:p14="http://schemas.microsoft.com/office/powerpoint/2010/main" val="418043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Assessment Structure</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will be assessed through completing a range of practical activities as well as answering a number of short answer and multiple choice questions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At the end of each project awards will be made for various categories including:</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Best teamwork</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Most sophisticated programmed solution</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Best designed solution</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Perseverance, amongst others </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projects that you complete throughout the course are worth 20% of the overall qualification</a:t>
            </a:r>
            <a:endParaRPr lang="en-US" dirty="0"/>
          </a:p>
        </p:txBody>
      </p:sp>
    </p:spTree>
    <p:extLst>
      <p:ext uri="{BB962C8B-B14F-4D97-AF65-F5344CB8AC3E}">
        <p14:creationId xmlns:p14="http://schemas.microsoft.com/office/powerpoint/2010/main" val="427843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6EAE-1D5B-0A40-AADC-4564D3742D44}"/>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Assessment Objectives and Grading</a:t>
            </a:r>
          </a:p>
        </p:txBody>
      </p:sp>
      <p:sp>
        <p:nvSpPr>
          <p:cNvPr id="3" name="Content Placeholder 2">
            <a:extLst>
              <a:ext uri="{FF2B5EF4-FFF2-40B4-BE49-F238E27FC236}">
                <a16:creationId xmlns:a16="http://schemas.microsoft.com/office/drawing/2014/main" id="{84A8BA35-C0E9-CB43-B445-BA1E724FD2D0}"/>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Your work will be assessed against the following criteria:</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Demonstrate knowledge and understanding of technology</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Apply knowledge and understanding of technology</a:t>
            </a:r>
          </a:p>
          <a:p>
            <a:pPr lvl="1">
              <a:spcBef>
                <a:spcPts val="1200"/>
              </a:spcBef>
            </a:pPr>
            <a:r>
              <a:rPr lang="en-US" sz="2400" dirty="0" err="1">
                <a:latin typeface="Lato" panose="020F0502020204030203" pitchFamily="34" charset="0"/>
                <a:ea typeface="Lato" panose="020F0502020204030203" pitchFamily="34" charset="0"/>
                <a:cs typeface="Lato" panose="020F0502020204030203" pitchFamily="34" charset="0"/>
              </a:rPr>
              <a:t>Analyse</a:t>
            </a:r>
            <a:r>
              <a:rPr lang="en-US" sz="2400" dirty="0">
                <a:latin typeface="Lato" panose="020F0502020204030203" pitchFamily="34" charset="0"/>
                <a:ea typeface="Lato" panose="020F0502020204030203" pitchFamily="34" charset="0"/>
                <a:cs typeface="Lato" panose="020F0502020204030203" pitchFamily="34" charset="0"/>
              </a:rPr>
              <a:t> and evaluate problems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Demonstrate application of knowledge and understanding to solve problems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All learners will receive a certificate of completion at the end of the course</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 addition, you will receive a grade based on the final </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assessment</a:t>
            </a:r>
            <a:r>
              <a:rPr lang="en-US" dirty="0">
                <a:latin typeface="Lato" panose="020F0502020204030203" pitchFamily="34" charset="0"/>
                <a:ea typeface="Lato" panose="020F0502020204030203" pitchFamily="34" charset="0"/>
                <a:cs typeface="Lato" panose="020F0502020204030203" pitchFamily="34" charset="0"/>
              </a:rPr>
              <a:t>. This will be Pass, Intermediate, Higher. Anyone who does not receive the necessary mark for a Pass will receive a U</a:t>
            </a:r>
          </a:p>
        </p:txBody>
      </p:sp>
    </p:spTree>
    <p:extLst>
      <p:ext uri="{BB962C8B-B14F-4D97-AF65-F5344CB8AC3E}">
        <p14:creationId xmlns:p14="http://schemas.microsoft.com/office/powerpoint/2010/main" val="1572058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6" y="1237785"/>
            <a:ext cx="7122012"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is an example of a </a:t>
            </a: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microcontroller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It contains a number of input and output devices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purpose of an input device is to allow data to be transferred into the computer system</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purpose of an output device is to transfer the data out of the system</a:t>
            </a:r>
          </a:p>
          <a:p>
            <a:pPr>
              <a:spcBef>
                <a:spcPts val="1200"/>
              </a:spcBef>
            </a:pPr>
            <a:r>
              <a:rPr lang="en-US" b="1" dirty="0">
                <a:latin typeface="Lato" panose="020F0502020204030203" pitchFamily="34" charset="0"/>
                <a:ea typeface="Lato" panose="020F0502020204030203" pitchFamily="34" charset="0"/>
                <a:cs typeface="Lato" panose="020F0502020204030203" pitchFamily="34" charset="0"/>
              </a:rPr>
              <a:t>Activity:</a:t>
            </a:r>
            <a:r>
              <a:rPr lang="en-US" dirty="0">
                <a:latin typeface="Lato" panose="020F0502020204030203" pitchFamily="34" charset="0"/>
                <a:ea typeface="Lato" panose="020F0502020204030203" pitchFamily="34" charset="0"/>
                <a:cs typeface="Lato" panose="020F0502020204030203" pitchFamily="34" charset="0"/>
              </a:rPr>
              <a:t> using your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have a look at the different parts of the device. Can you identify any input or output devices? You should make a note of these on the worksheet</a:t>
            </a:r>
          </a:p>
          <a:p>
            <a:pPr>
              <a:spcBef>
                <a:spcPts val="1200"/>
              </a:spcBef>
            </a:pPr>
            <a:endParaRPr lang="en-US" dirty="0"/>
          </a:p>
        </p:txBody>
      </p:sp>
      <p:pic>
        <p:nvPicPr>
          <p:cNvPr id="4" name="Picture 3">
            <a:extLst>
              <a:ext uri="{FF2B5EF4-FFF2-40B4-BE49-F238E27FC236}">
                <a16:creationId xmlns:a16="http://schemas.microsoft.com/office/drawing/2014/main" id="{D0A81AF6-D3FB-AD44-AC7B-5E4942809D16}"/>
              </a:ext>
            </a:extLst>
          </p:cNvPr>
          <p:cNvPicPr>
            <a:picLocks noChangeAspect="1"/>
          </p:cNvPicPr>
          <p:nvPr/>
        </p:nvPicPr>
        <p:blipFill>
          <a:blip r:embed="rId3"/>
          <a:stretch>
            <a:fillRect/>
          </a:stretch>
        </p:blipFill>
        <p:spPr>
          <a:xfrm>
            <a:off x="7470775" y="1121994"/>
            <a:ext cx="4229100" cy="3479800"/>
          </a:xfrm>
          <a:prstGeom prst="rect">
            <a:avLst/>
          </a:prstGeom>
        </p:spPr>
      </p:pic>
    </p:spTree>
    <p:extLst>
      <p:ext uri="{BB962C8B-B14F-4D97-AF65-F5344CB8AC3E}">
        <p14:creationId xmlns:p14="http://schemas.microsoft.com/office/powerpoint/2010/main" val="4039242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6" y="1237785"/>
            <a:ext cx="6978650"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Input devices – allow data to be transferred into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Output devices – show the result of the data having been processed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An LED screen is an example of an output device</a:t>
            </a:r>
          </a:p>
          <a:p>
            <a:pPr marL="0" indent="0">
              <a:buNone/>
            </a:pPr>
            <a:endParaRPr lang="en-US" dirty="0"/>
          </a:p>
          <a:p>
            <a:endParaRPr lang="en-US" dirty="0"/>
          </a:p>
        </p:txBody>
      </p:sp>
      <p:pic>
        <p:nvPicPr>
          <p:cNvPr id="4" name="Picture 3">
            <a:extLst>
              <a:ext uri="{FF2B5EF4-FFF2-40B4-BE49-F238E27FC236}">
                <a16:creationId xmlns:a16="http://schemas.microsoft.com/office/drawing/2014/main" id="{D0A81AF6-D3FB-AD44-AC7B-5E4942809D16}"/>
              </a:ext>
            </a:extLst>
          </p:cNvPr>
          <p:cNvPicPr>
            <a:picLocks noChangeAspect="1"/>
          </p:cNvPicPr>
          <p:nvPr/>
        </p:nvPicPr>
        <p:blipFill>
          <a:blip r:embed="rId3"/>
          <a:stretch>
            <a:fillRect/>
          </a:stretch>
        </p:blipFill>
        <p:spPr>
          <a:xfrm>
            <a:off x="7470775" y="1121994"/>
            <a:ext cx="4229100" cy="3479800"/>
          </a:xfrm>
          <a:prstGeom prst="rect">
            <a:avLst/>
          </a:prstGeom>
        </p:spPr>
      </p:pic>
    </p:spTree>
    <p:extLst>
      <p:ext uri="{BB962C8B-B14F-4D97-AF65-F5344CB8AC3E}">
        <p14:creationId xmlns:p14="http://schemas.microsoft.com/office/powerpoint/2010/main" val="1701222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EEF0B-D5BE-9A4C-8FC5-0EF39591C273}"/>
              </a:ext>
            </a:extLst>
          </p:cNvPr>
          <p:cNvSpPr>
            <a:spLocks noGrp="1"/>
          </p:cNvSpPr>
          <p:nvPr>
            <p:ph type="title"/>
          </p:nvPr>
        </p:nvSpPr>
        <p:spPr/>
        <p:txBody>
          <a:bodyPr/>
          <a:lstStyle/>
          <a:p>
            <a:r>
              <a:rPr lang="en-GB" dirty="0"/>
              <a:t>The </a:t>
            </a:r>
            <a:r>
              <a:rPr lang="en-GB" dirty="0" err="1"/>
              <a:t>micro:bit</a:t>
            </a:r>
            <a:r>
              <a:rPr lang="en-GB"/>
              <a:t> v1 in Detail</a:t>
            </a:r>
            <a:endParaRPr lang="en-GB" dirty="0"/>
          </a:p>
        </p:txBody>
      </p:sp>
      <p:pic>
        <p:nvPicPr>
          <p:cNvPr id="8" name="Picture 2" descr="Micro:bit with different components labelled">
            <a:extLst>
              <a:ext uri="{FF2B5EF4-FFF2-40B4-BE49-F238E27FC236}">
                <a16:creationId xmlns:a16="http://schemas.microsoft.com/office/drawing/2014/main" id="{63F5B309-3BAC-F740-B0B4-FB91E06D3B7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250" y="957927"/>
            <a:ext cx="11452638" cy="59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964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EEF0B-D5BE-9A4C-8FC5-0EF39591C273}"/>
              </a:ext>
            </a:extLst>
          </p:cNvPr>
          <p:cNvSpPr>
            <a:spLocks noGrp="1"/>
          </p:cNvSpPr>
          <p:nvPr>
            <p:ph type="title"/>
          </p:nvPr>
        </p:nvSpPr>
        <p:spPr>
          <a:xfrm>
            <a:off x="492125" y="295275"/>
            <a:ext cx="11180763" cy="666750"/>
          </a:xfrm>
        </p:spPr>
        <p:txBody>
          <a:bodyPr anchor="b">
            <a:normAutofit/>
          </a:bodyPr>
          <a:lstStyle/>
          <a:p>
            <a:r>
              <a:rPr lang="en-GB" dirty="0"/>
              <a:t>The </a:t>
            </a:r>
            <a:r>
              <a:rPr lang="en-GB" dirty="0" err="1"/>
              <a:t>micro:bit</a:t>
            </a:r>
            <a:r>
              <a:rPr lang="en-GB"/>
              <a:t> v2 </a:t>
            </a:r>
            <a:r>
              <a:rPr lang="en-GB" dirty="0"/>
              <a:t>in Detail</a:t>
            </a:r>
          </a:p>
        </p:txBody>
      </p:sp>
      <p:pic>
        <p:nvPicPr>
          <p:cNvPr id="1026" name="Picture 2" descr="Diagram of the front and back of the new micro:bit with sound">
            <a:extLst>
              <a:ext uri="{FF2B5EF4-FFF2-40B4-BE49-F238E27FC236}">
                <a16:creationId xmlns:a16="http://schemas.microsoft.com/office/drawing/2014/main" id="{8ABB7C65-6526-C546-8036-EEF707AF49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6750" y="1666160"/>
            <a:ext cx="8828236" cy="3619578"/>
          </a:xfrm>
          <a:prstGeom prst="rect">
            <a:avLst/>
          </a:prstGeom>
          <a:solidFill>
            <a:srgbClr val="FFFFFF"/>
          </a:solidFill>
        </p:spPr>
      </p:pic>
    </p:spTree>
    <p:extLst>
      <p:ext uri="{BB962C8B-B14F-4D97-AF65-F5344CB8AC3E}">
        <p14:creationId xmlns:p14="http://schemas.microsoft.com/office/powerpoint/2010/main" val="2475503996"/>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customXsn xmlns="http://schemas.microsoft.com/office/2006/metadata/customXsn">
  <xsnLocation/>
  <cached>True</cached>
  <openByDefault>True</openByDefault>
  <xsnScope/>
</customXsn>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B61D4E06-5D3F-4994-A4A7-4BA626FA722D}">
  <ds:schemaRefs>
    <ds:schemaRef ds:uri="http://schemas.microsoft.com/office/2006/documentManagement/types"/>
    <ds:schemaRef ds:uri="f2ad5090-61a8-4b8c-ab70-68f4ff4d1933"/>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terms/"/>
    <ds:schemaRef ds:uri="c0950e01-db07-4e41-9c32-b7a8e9fccc9b"/>
    <ds:schemaRef ds:uri="http://schemas.microsoft.com/sharepoint/v3/fields"/>
    <ds:schemaRef ds:uri="http://schemas.microsoft.com/sharepoint/v3"/>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1574</Words>
  <Application>Microsoft Macintosh PowerPoint</Application>
  <PresentationFormat>Widescreen</PresentationFormat>
  <Paragraphs>87</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Course Introduction </vt:lpstr>
      <vt:lpstr>Today You Will</vt:lpstr>
      <vt:lpstr>Course Overview</vt:lpstr>
      <vt:lpstr>Assessment Structure</vt:lpstr>
      <vt:lpstr>Assessment Objectives and Grading</vt:lpstr>
      <vt:lpstr>The micro:bit</vt:lpstr>
      <vt:lpstr>The micro:bit</vt:lpstr>
      <vt:lpstr>The micro:bit v1 in Detail</vt:lpstr>
      <vt:lpstr>The micro:bit v2 in Detail</vt:lpstr>
      <vt:lpstr>Name Badge Task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 </dc:title>
  <dc:subject/>
  <dc:creator/>
  <cp:keywords/>
  <dc:description/>
  <cp:revision>1</cp:revision>
  <dcterms:created xsi:type="dcterms:W3CDTF">2017-09-19T22:21:35Z</dcterms:created>
  <dcterms:modified xsi:type="dcterms:W3CDTF">2025-02-04T09:16:30Z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